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1" r:id="rId2"/>
    <p:sldId id="392" r:id="rId3"/>
    <p:sldId id="257" r:id="rId4"/>
    <p:sldId id="393" r:id="rId5"/>
    <p:sldId id="394" r:id="rId6"/>
    <p:sldId id="395" r:id="rId7"/>
    <p:sldId id="263" r:id="rId8"/>
    <p:sldId id="265" r:id="rId9"/>
    <p:sldId id="264" r:id="rId10"/>
    <p:sldId id="397" r:id="rId11"/>
    <p:sldId id="266" r:id="rId12"/>
    <p:sldId id="270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5E"/>
    <a:srgbClr val="004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C4ACEB-C878-D2D0-DDBF-242E75FBB0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B7C295-823C-629B-8AE8-F625E02C4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355C23-FDEF-B39A-97D6-6AC9A90B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214-23BB-4252-AF3D-7122BCF370FB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FBA583-2952-163F-DDE0-065F311B0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BA2030-4A27-936C-19B1-0A9F6446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20A1-4083-42F0-B230-0B4E553C5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09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C61A3-9CCA-6253-7EC1-E927CA00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8CEB3D9-1F93-DEC2-BD75-EE608F343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564B1E-0208-51BF-C959-0BE3DA71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214-23BB-4252-AF3D-7122BCF370FB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547166-4DDE-1CBC-AB19-2E5E0DE8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DCDF77-DD55-95AD-4D27-4D1524C1C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20A1-4083-42F0-B230-0B4E553C5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14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65A8177-737B-B00E-E51E-69607ACC15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8C7967-5C88-FA2A-F6E7-CFE4EA1780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324B0-00E0-D22B-5A99-DF70ECDD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214-23BB-4252-AF3D-7122BCF370FB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AB2810-4A7F-F233-62E0-785D6441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1E10B2-6128-D648-ABBB-7634C96CB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20A1-4083-42F0-B230-0B4E553C5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21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6331-B27C-DD01-BCB8-C9D46B761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57D6B2-6B4B-5D2F-6544-E859225AEE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25E36D-0794-3F33-62F9-99B57E778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214-23BB-4252-AF3D-7122BCF370FB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FC45C9-AA4A-F8D9-215C-9D8651D21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8EEB17-AD56-4978-8C6C-1DD8B779F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20A1-4083-42F0-B230-0B4E553C5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36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5B41E-8F1F-D835-3558-9D414CA64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8F4B20-C231-C81F-E29C-E5D697246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7E8A16-5F5A-6F74-EFEE-543916F1C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214-23BB-4252-AF3D-7122BCF370FB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AF68FA-1651-4FAE-54A2-BB5F3E152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C2C282-9D7C-EB9E-4E30-8752657A8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20A1-4083-42F0-B230-0B4E553C5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38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B55FF-0FDC-75CD-0EFC-CDD99B21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9F7C3B-BDD1-FFA9-8E37-C91EE88DB0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A227BA-4E02-1AC3-6363-A567493FD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A90BD7-2AFE-719D-35F5-B0A8FB8CC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214-23BB-4252-AF3D-7122BCF370FB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3663230-59C3-00C1-E187-C1FAB801A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20C8E4-E475-6D4A-FA96-C10238F2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20A1-4083-42F0-B230-0B4E553C5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18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BAB08-A598-75B0-D443-1830B4557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3BCC28-8E31-FE7F-3C63-EDCA4E8B1D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90886ED-EE00-21F1-3A88-BF4AA55EF6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B39EE07-2822-2C5B-CA17-D023C6E80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165BF1-869A-F213-053B-02A9B4E2A9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E2F443D-3BA1-6265-D6BB-11357778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214-23BB-4252-AF3D-7122BCF370FB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EAACFC-C997-5634-E0C3-24028C1B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19D9751-FC1C-606E-EAEA-627097C79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20A1-4083-42F0-B230-0B4E553C5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83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03BA8-3D8A-A0D5-7739-999266F99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B24B45B-91C7-7242-6E30-D84411B09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214-23BB-4252-AF3D-7122BCF370FB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9610CB2-97D1-5EF8-E909-795728D97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292446-B3C3-2877-4887-29A962377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20A1-4083-42F0-B230-0B4E553C5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877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3BB9F-FE92-8E17-5657-C80B0F436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214-23BB-4252-AF3D-7122BCF370FB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FCA372A-9862-7EE6-98D1-AB1D43A54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51F3E8C-C6B1-6E98-E1EA-1D6ABD92B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20A1-4083-42F0-B230-0B4E553C5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340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56120A-D99A-BB11-3C01-97CF52C88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0FA232-E831-EA22-5A8F-8DD2C9838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A25C05-4C25-15A6-974B-7383BE8CC0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BA7093-504B-8B7B-73D7-3137C107F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214-23BB-4252-AF3D-7122BCF370FB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ECD658-44B3-68C4-E29C-A4599C88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A73987B-C770-2F3F-C768-4E646632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20A1-4083-42F0-B230-0B4E553C5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28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6F543B-5E86-236A-F454-CACEC4B4B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FAAFBDC-808C-31C3-9711-3FF5CA1E9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FECC55-8FDB-C8F0-A1B9-59C8B4DCF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40B24F-E291-D4B7-9650-0AE5AAE38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5214-23BB-4252-AF3D-7122BCF370FB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764F49-61CE-D1C9-5ED6-366A154D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1E815F-6DFA-8EB8-F654-7A60150A8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E20A1-4083-42F0-B230-0B4E553C5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84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14F2E2-BDB5-9931-47F3-92178DDA5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8334C5D-DAE9-82E4-097A-70E17C32F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316BF5-79A4-FE26-58E2-7A8FA21E52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15214-23BB-4252-AF3D-7122BCF370FB}" type="datetimeFigureOut">
              <a:rPr lang="es-ES" smtClean="0"/>
              <a:t>01/03/2023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4254E-186C-1F42-A9D5-1D23DACE0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4DBE2A-6B61-C873-F38F-10908B0A0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E20A1-4083-42F0-B230-0B4E553C55F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00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Avión parado en la nieve&#10;&#10;Descripción generada automáticamente con confianza baja">
            <a:extLst>
              <a:ext uri="{FF2B5EF4-FFF2-40B4-BE49-F238E27FC236}">
                <a16:creationId xmlns:a16="http://schemas.microsoft.com/office/drawing/2014/main" id="{AE3B1B29-85DC-A942-CAAB-FA423AEF6D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3" b="18577"/>
          <a:stretch/>
        </p:blipFill>
        <p:spPr>
          <a:xfrm>
            <a:off x="0" y="-38210"/>
            <a:ext cx="12496800" cy="6896210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8455A15-2C27-A79E-0D43-A94D0D6B8DE9}"/>
              </a:ext>
            </a:extLst>
          </p:cNvPr>
          <p:cNvSpPr txBox="1"/>
          <p:nvPr/>
        </p:nvSpPr>
        <p:spPr>
          <a:xfrm>
            <a:off x="6248400" y="4238579"/>
            <a:ext cx="57058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4800" b="1" dirty="0">
                <a:solidFill>
                  <a:schemeClr val="bg1"/>
                </a:solidFill>
                <a:highlight>
                  <a:srgbClr val="003C5E"/>
                </a:highlight>
                <a:latin typeface="Roboto Condensed" panose="02000000000000000000" pitchFamily="2" charset="0"/>
                <a:ea typeface="Roboto Condensed" panose="02000000000000000000" pitchFamily="2" charset="0"/>
              </a:rPr>
              <a:t>PROJETS</a:t>
            </a:r>
          </a:p>
          <a:p>
            <a:pPr algn="just"/>
            <a:r>
              <a:rPr lang="es-ES" sz="4800" b="1" dirty="0">
                <a:solidFill>
                  <a:schemeClr val="bg1"/>
                </a:solidFill>
                <a:highlight>
                  <a:srgbClr val="003C5E"/>
                </a:highlight>
                <a:latin typeface="Roboto Condensed" panose="02000000000000000000" pitchFamily="2" charset="0"/>
                <a:ea typeface="Roboto Condensed" panose="02000000000000000000" pitchFamily="2" charset="0"/>
              </a:rPr>
              <a:t>REPRÉSENTATIFS</a:t>
            </a:r>
            <a:r>
              <a:rPr lang="es-ES" sz="4800" b="1" dirty="0">
                <a:solidFill>
                  <a:schemeClr val="bg1"/>
                </a:solidFill>
                <a:highlight>
                  <a:srgbClr val="004B72"/>
                </a:highlight>
                <a:latin typeface="Roboto Condensed" panose="02000000000000000000" pitchFamily="2" charset="0"/>
                <a:ea typeface="Roboto Condensed" panose="02000000000000000000" pitchFamily="2" charset="0"/>
              </a:rPr>
              <a:t>     </a:t>
            </a:r>
          </a:p>
          <a:p>
            <a:r>
              <a:rPr lang="es-ES" sz="4400" b="1" dirty="0"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rPr>
              <a:t> </a:t>
            </a:r>
            <a:endParaRPr lang="es-ES" sz="4400" b="1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0252A59-B550-A4D0-49AA-ED2943E4BE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79" y="6035587"/>
            <a:ext cx="2574758" cy="31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31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, pequeño, bicicleta, frente&#10;&#10;Descripción generada automáticamente">
            <a:extLst>
              <a:ext uri="{FF2B5EF4-FFF2-40B4-BE49-F238E27FC236}">
                <a16:creationId xmlns:a16="http://schemas.microsoft.com/office/drawing/2014/main" id="{5E9EF268-093D-508A-8F26-FC6C140020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3"/>
          <a:stretch/>
        </p:blipFill>
        <p:spPr>
          <a:xfrm>
            <a:off x="0" y="-3479"/>
            <a:ext cx="7649198" cy="498404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20E65B0-F68A-1F8E-569A-710000799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65" r="1378"/>
          <a:stretch/>
        </p:blipFill>
        <p:spPr>
          <a:xfrm>
            <a:off x="1469531" y="3835263"/>
            <a:ext cx="6179667" cy="2475048"/>
          </a:xfrm>
          <a:prstGeom prst="rect">
            <a:avLst/>
          </a:prstGeom>
        </p:spPr>
      </p:pic>
      <p:sp>
        <p:nvSpPr>
          <p:cNvPr id="2" name="22 Rectángulo">
            <a:extLst>
              <a:ext uri="{FF2B5EF4-FFF2-40B4-BE49-F238E27FC236}">
                <a16:creationId xmlns:a16="http://schemas.microsoft.com/office/drawing/2014/main" id="{C4622F65-DA11-67AB-1BC8-FA08DEA15EFD}"/>
              </a:ext>
            </a:extLst>
          </p:cNvPr>
          <p:cNvSpPr/>
          <p:nvPr/>
        </p:nvSpPr>
        <p:spPr>
          <a:xfrm>
            <a:off x="8008467" y="218672"/>
            <a:ext cx="3961735" cy="6639328"/>
          </a:xfrm>
          <a:prstGeom prst="rect">
            <a:avLst/>
          </a:prstGeom>
          <a:solidFill>
            <a:srgbClr val="00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es-ES" sz="20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r>
              <a:rPr lang="es-ES" sz="20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Palonnier</a:t>
            </a:r>
            <a:r>
              <a:rPr lang="es-ES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boîtes de </a:t>
            </a:r>
            <a:r>
              <a:rPr lang="es-ES" sz="20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camion</a:t>
            </a:r>
            <a:endParaRPr lang="es-ES" sz="20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algn="ctr"/>
            <a:endParaRPr lang="es-E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Conçu pour lever une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large gamme de carrosseries de camions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avec différentes positions du centre de gravité.</a:t>
            </a:r>
          </a:p>
          <a:p>
            <a:endParaRPr lang="es-ES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Il convient pour travailler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dans des espaces de travail confinés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, où il n'est pas possible de travailler avec un balancier à contrepoids, et aussi quand le pont roulant utilisé est de charge limitée, donc l'équipement ne peut pas avoir un contrepoids qui augmente la charge du pont roulant.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endParaRPr lang="es-ES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Une vis sans fin entraînée par une chaîne 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est utilisée pour remédier à cette situation. Cela permet de positionner l'ergot supérieur au-dessus du centre de gravité.</a:t>
            </a:r>
            <a:endParaRPr lang="es-ES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Ce mécanisme permet de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soulever et d'équilibrer la charge déséquilibrée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par le mouvement de l'ergot supérieur. Il est actionné par la chaîne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CMU 800 kg.</a:t>
            </a:r>
          </a:p>
          <a:p>
            <a:pPr algn="ctr"/>
            <a:endParaRPr lang="es-ES" sz="1800" dirty="0"/>
          </a:p>
        </p:txBody>
      </p:sp>
      <p:cxnSp>
        <p:nvCxnSpPr>
          <p:cNvPr id="13" name="11 Conector recto">
            <a:extLst>
              <a:ext uri="{FF2B5EF4-FFF2-40B4-BE49-F238E27FC236}">
                <a16:creationId xmlns:a16="http://schemas.microsoft.com/office/drawing/2014/main" id="{913CA5AC-7739-AE5E-85BF-1B3253BED949}"/>
              </a:ext>
            </a:extLst>
          </p:cNvPr>
          <p:cNvCxnSpPr>
            <a:cxnSpLocks/>
          </p:cNvCxnSpPr>
          <p:nvPr/>
        </p:nvCxnSpPr>
        <p:spPr>
          <a:xfrm>
            <a:off x="8789126" y="1021181"/>
            <a:ext cx="998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D6D6A129-AC14-8D82-D23D-145A78667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8" y="6224648"/>
            <a:ext cx="3046498" cy="40265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D88A41CE-73D1-30BC-0D67-42C75CAAC29E}"/>
              </a:ext>
            </a:extLst>
          </p:cNvPr>
          <p:cNvSpPr/>
          <p:nvPr/>
        </p:nvSpPr>
        <p:spPr>
          <a:xfrm>
            <a:off x="7161317" y="230080"/>
            <a:ext cx="667516" cy="713852"/>
          </a:xfrm>
          <a:prstGeom prst="rect">
            <a:avLst/>
          </a:prstGeom>
          <a:solidFill>
            <a:srgbClr val="004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dirty="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48784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AC571D0-8BFE-2078-DEBB-3202C9719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3" b="3114"/>
          <a:stretch/>
        </p:blipFill>
        <p:spPr>
          <a:xfrm>
            <a:off x="5771628" y="907284"/>
            <a:ext cx="5358190" cy="2884731"/>
          </a:xfrm>
          <a:prstGeom prst="rect">
            <a:avLst/>
          </a:prstGeom>
        </p:spPr>
      </p:pic>
      <p:sp>
        <p:nvSpPr>
          <p:cNvPr id="2" name="22 Rectángulo">
            <a:extLst>
              <a:ext uri="{FF2B5EF4-FFF2-40B4-BE49-F238E27FC236}">
                <a16:creationId xmlns:a16="http://schemas.microsoft.com/office/drawing/2014/main" id="{B04744DC-ACA2-71E2-85E6-0B8033BEBB16}"/>
              </a:ext>
            </a:extLst>
          </p:cNvPr>
          <p:cNvSpPr/>
          <p:nvPr/>
        </p:nvSpPr>
        <p:spPr>
          <a:xfrm>
            <a:off x="1228915" y="766778"/>
            <a:ext cx="4506753" cy="5076988"/>
          </a:xfrm>
          <a:prstGeom prst="rect">
            <a:avLst/>
          </a:prstGeom>
          <a:solidFill>
            <a:srgbClr val="00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Chariot</a:t>
            </a:r>
            <a:r>
              <a:rPr lang="es-ES" sz="20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porte-</a:t>
            </a:r>
            <a:r>
              <a:rPr lang="es-ES" sz="20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bagues</a:t>
            </a:r>
            <a:endParaRPr lang="es-ES" sz="20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es-ES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Permet le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déplacement des viroles 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(cerceau), à l'intérieur de l'usine.</a:t>
            </a:r>
            <a:endParaRPr lang="es-ES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Quatre points d'appui inférieurs pivotants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pour un support correct de chaque diamètre de virole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s-ES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Il possède deux bras avec chacun deux supports supérieurs. Ceux-ci pivotent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pour s'adapter aux différents diamètres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 des viroles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Les supports supérieur et inférieur se déplacent transversalement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pour s'adapter aux différentes largeurs de viroles</a:t>
            </a:r>
            <a:r>
              <a:rPr lang="es-ES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Il dispose d'une lance pour la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connexion au véhicule tracteur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Le plus grand diamètre de la virole est de 4 400 mm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</a:rPr>
              <a:t>CMU 8.000 kg.</a:t>
            </a:r>
            <a:endParaRPr lang="es-E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" name="11 Conector recto">
            <a:extLst>
              <a:ext uri="{FF2B5EF4-FFF2-40B4-BE49-F238E27FC236}">
                <a16:creationId xmlns:a16="http://schemas.microsoft.com/office/drawing/2014/main" id="{7164D198-934A-3AE0-0F45-D3F9AEF90ACD}"/>
              </a:ext>
            </a:extLst>
          </p:cNvPr>
          <p:cNvCxnSpPr>
            <a:cxnSpLocks/>
          </p:cNvCxnSpPr>
          <p:nvPr/>
        </p:nvCxnSpPr>
        <p:spPr>
          <a:xfrm>
            <a:off x="2421858" y="1330008"/>
            <a:ext cx="998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>
            <a:extLst>
              <a:ext uri="{FF2B5EF4-FFF2-40B4-BE49-F238E27FC236}">
                <a16:creationId xmlns:a16="http://schemas.microsoft.com/office/drawing/2014/main" id="{8A769844-B4C1-DE92-B941-E145BA79B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576" y="328206"/>
            <a:ext cx="3046498" cy="40265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417831A-05BE-5E1C-3DFA-4482E21F80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12"/>
          <a:stretch/>
        </p:blipFill>
        <p:spPr>
          <a:xfrm>
            <a:off x="7785918" y="3496112"/>
            <a:ext cx="4175816" cy="3236466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63C046E8-F731-0AD6-C455-5CD81AA47F03}"/>
              </a:ext>
            </a:extLst>
          </p:cNvPr>
          <p:cNvSpPr/>
          <p:nvPr/>
        </p:nvSpPr>
        <p:spPr>
          <a:xfrm>
            <a:off x="48768" y="737037"/>
            <a:ext cx="1013414" cy="713852"/>
          </a:xfrm>
          <a:prstGeom prst="rect">
            <a:avLst/>
          </a:prstGeom>
          <a:solidFill>
            <a:srgbClr val="004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dirty="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3930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010647E-C119-AAD7-D262-F36F2ABA42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3274060" h="6858000">
                <a:moveTo>
                  <a:pt x="0" y="6858000"/>
                </a:moveTo>
                <a:lnTo>
                  <a:pt x="3273552" y="6858000"/>
                </a:lnTo>
                <a:lnTo>
                  <a:pt x="32735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4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15">
            <a:extLst>
              <a:ext uri="{FF2B5EF4-FFF2-40B4-BE49-F238E27FC236}">
                <a16:creationId xmlns:a16="http://schemas.microsoft.com/office/drawing/2014/main" id="{A0DF948D-4E1E-042B-4437-B6A1536A7D0E}"/>
              </a:ext>
            </a:extLst>
          </p:cNvPr>
          <p:cNvSpPr txBox="1"/>
          <p:nvPr/>
        </p:nvSpPr>
        <p:spPr>
          <a:xfrm>
            <a:off x="1624520" y="2571344"/>
            <a:ext cx="9144000" cy="950260"/>
          </a:xfrm>
          <a:prstGeom prst="rect">
            <a:avLst/>
          </a:prstGeom>
        </p:spPr>
        <p:txBody>
          <a:bodyPr vert="horz" wrap="square" lIns="0" tIns="13970" rIns="0" bIns="0" rtlCol="0" anchor="t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br>
              <a:rPr lang="es-ES" sz="1600" b="1" spc="-5" dirty="0">
                <a:latin typeface="Arial Narrow" pitchFamily="34" charset="0"/>
                <a:cs typeface="Arial"/>
              </a:rPr>
            </a:br>
            <a:endParaRPr lang="es-ES" sz="1600" b="1" spc="-5" dirty="0">
              <a:solidFill>
                <a:srgbClr val="FFFFFF"/>
              </a:solidFill>
              <a:latin typeface="Arial Narrow" pitchFamily="34" charset="0"/>
              <a:cs typeface="Arial"/>
            </a:endParaRPr>
          </a:p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es-ES" sz="2800" b="1" spc="-5" dirty="0">
                <a:solidFill>
                  <a:srgbClr val="FFFFFF"/>
                </a:solidFill>
                <a:latin typeface="Arial Narrow"/>
                <a:cs typeface="Arial"/>
              </a:rPr>
              <a:t>MERCI DE VOTRE ATTENTION!</a:t>
            </a:r>
          </a:p>
        </p:txBody>
      </p:sp>
      <p:pic>
        <p:nvPicPr>
          <p:cNvPr id="4" name="58 Imagen" descr="3cubosWhite.png">
            <a:extLst>
              <a:ext uri="{FF2B5EF4-FFF2-40B4-BE49-F238E27FC236}">
                <a16:creationId xmlns:a16="http://schemas.microsoft.com/office/drawing/2014/main" id="{6CC21350-7C4B-D73F-6987-E05E7B1C9A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26778" y="5885234"/>
            <a:ext cx="1758739" cy="54133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81E5BAC1-AE40-3BE3-2F52-8E3FDAC05A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855" t="17440" r="5566"/>
          <a:stretch/>
        </p:blipFill>
        <p:spPr>
          <a:xfrm>
            <a:off x="1212141" y="5811942"/>
            <a:ext cx="663388" cy="77966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872952-9FAF-F3CF-6F47-2057C32154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9107" t="30319" r="30315" b="-12879"/>
          <a:stretch/>
        </p:blipFill>
        <p:spPr>
          <a:xfrm>
            <a:off x="654424" y="5885234"/>
            <a:ext cx="663388" cy="77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2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1 Conector recto">
            <a:extLst>
              <a:ext uri="{FF2B5EF4-FFF2-40B4-BE49-F238E27FC236}">
                <a16:creationId xmlns:a16="http://schemas.microsoft.com/office/drawing/2014/main" id="{DE699031-1F62-C21A-22EE-67AAEC33DB7E}"/>
              </a:ext>
            </a:extLst>
          </p:cNvPr>
          <p:cNvCxnSpPr>
            <a:cxnSpLocks/>
          </p:cNvCxnSpPr>
          <p:nvPr/>
        </p:nvCxnSpPr>
        <p:spPr>
          <a:xfrm>
            <a:off x="1954634" y="4544181"/>
            <a:ext cx="998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9FC0D72E-34D0-CB9D-ED87-25E7C286C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8404" y="580268"/>
            <a:ext cx="3046498" cy="402655"/>
          </a:xfrm>
          <a:prstGeom prst="rect">
            <a:avLst/>
          </a:prstGeom>
        </p:spPr>
      </p:pic>
      <p:pic>
        <p:nvPicPr>
          <p:cNvPr id="8" name="Imagen 7" descr="Imagen que contiene exterior, transporte, camioneta, coche&#10;&#10;Descripción generada automáticamente">
            <a:extLst>
              <a:ext uri="{FF2B5EF4-FFF2-40B4-BE49-F238E27FC236}">
                <a16:creationId xmlns:a16="http://schemas.microsoft.com/office/drawing/2014/main" id="{E8BAB8FC-62BA-DCFF-6534-DCEA59E08B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"/>
          <a:stretch/>
        </p:blipFill>
        <p:spPr>
          <a:xfrm>
            <a:off x="0" y="0"/>
            <a:ext cx="7735389" cy="4533900"/>
          </a:xfrm>
          <a:prstGeom prst="rect">
            <a:avLst/>
          </a:prstGeom>
        </p:spPr>
      </p:pic>
      <p:sp>
        <p:nvSpPr>
          <p:cNvPr id="2" name="22 Rectángulo">
            <a:extLst>
              <a:ext uri="{FF2B5EF4-FFF2-40B4-BE49-F238E27FC236}">
                <a16:creationId xmlns:a16="http://schemas.microsoft.com/office/drawing/2014/main" id="{839AFE86-8761-E347-3DFD-35CA1158C3F9}"/>
              </a:ext>
            </a:extLst>
          </p:cNvPr>
          <p:cNvSpPr/>
          <p:nvPr/>
        </p:nvSpPr>
        <p:spPr>
          <a:xfrm>
            <a:off x="1401305" y="4191392"/>
            <a:ext cx="4144601" cy="2510405"/>
          </a:xfrm>
          <a:prstGeom prst="rect">
            <a:avLst/>
          </a:prstGeom>
          <a:solidFill>
            <a:srgbClr val="00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s-ES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Palonnier</a:t>
            </a:r>
            <a:r>
              <a:rPr lang="es-ES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nacelle</a:t>
            </a:r>
            <a:r>
              <a:rPr lang="es-ES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turbines </a:t>
            </a:r>
            <a:r>
              <a:rPr lang="es-ES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éoliennes</a:t>
            </a:r>
            <a:endParaRPr lang="es-ES" sz="20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es-ES" sz="20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Différentes configurations 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en fonction de la disposition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 la </a:t>
            </a:r>
            <a:r>
              <a:rPr lang="es-E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Nacelle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Réglable 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pour le Levage horizontal de la nacelle, avec une plage de 2°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CMU 220 t.</a:t>
            </a:r>
          </a:p>
          <a:p>
            <a:pPr algn="ctr"/>
            <a:endParaRPr lang="es-ES" sz="1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DC0A67-5424-BA65-A9DE-8D7DCE2A02E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84" t="1350" b="1788"/>
          <a:stretch/>
        </p:blipFill>
        <p:spPr>
          <a:xfrm>
            <a:off x="6834433" y="2279009"/>
            <a:ext cx="4756675" cy="445173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cxnSp>
        <p:nvCxnSpPr>
          <p:cNvPr id="9" name="11 Conector recto">
            <a:extLst>
              <a:ext uri="{FF2B5EF4-FFF2-40B4-BE49-F238E27FC236}">
                <a16:creationId xmlns:a16="http://schemas.microsoft.com/office/drawing/2014/main" id="{C0941925-8DAA-4AFE-2CBF-5375975A4E7F}"/>
              </a:ext>
            </a:extLst>
          </p:cNvPr>
          <p:cNvCxnSpPr>
            <a:cxnSpLocks/>
          </p:cNvCxnSpPr>
          <p:nvPr/>
        </p:nvCxnSpPr>
        <p:spPr>
          <a:xfrm>
            <a:off x="9622508" y="3655503"/>
            <a:ext cx="998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1 Conector recto">
            <a:extLst>
              <a:ext uri="{FF2B5EF4-FFF2-40B4-BE49-F238E27FC236}">
                <a16:creationId xmlns:a16="http://schemas.microsoft.com/office/drawing/2014/main" id="{B36D27E7-A57F-3C0F-D042-72D76EDBBCCE}"/>
              </a:ext>
            </a:extLst>
          </p:cNvPr>
          <p:cNvCxnSpPr>
            <a:cxnSpLocks/>
          </p:cNvCxnSpPr>
          <p:nvPr/>
        </p:nvCxnSpPr>
        <p:spPr>
          <a:xfrm>
            <a:off x="1759841" y="4802450"/>
            <a:ext cx="998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BDF497E5-84FC-85CB-0409-8D57D0C07775}"/>
              </a:ext>
            </a:extLst>
          </p:cNvPr>
          <p:cNvSpPr/>
          <p:nvPr/>
        </p:nvSpPr>
        <p:spPr>
          <a:xfrm>
            <a:off x="457125" y="4191392"/>
            <a:ext cx="667516" cy="713852"/>
          </a:xfrm>
          <a:prstGeom prst="rect">
            <a:avLst/>
          </a:prstGeom>
          <a:solidFill>
            <a:srgbClr val="004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sz="4400" dirty="0">
              <a:solidFill>
                <a:schemeClr val="bg1"/>
              </a:solidFill>
              <a:latin typeface="Arial Black" panose="020B0A04020102020204" pitchFamily="34" charset="0"/>
              <a:ea typeface="Roboto" panose="02000000000000000000" pitchFamily="2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3B54F47-8342-06EE-12C1-039B5403FD6E}"/>
              </a:ext>
            </a:extLst>
          </p:cNvPr>
          <p:cNvSpPr txBox="1"/>
          <p:nvPr/>
        </p:nvSpPr>
        <p:spPr>
          <a:xfrm>
            <a:off x="457125" y="4191392"/>
            <a:ext cx="667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545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06585EFA-7B75-0567-BAA0-01C0037EA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99" y="0"/>
            <a:ext cx="10385811" cy="5303849"/>
          </a:xfrm>
          <a:prstGeom prst="rect">
            <a:avLst/>
          </a:prstGeom>
        </p:spPr>
      </p:pic>
      <p:sp>
        <p:nvSpPr>
          <p:cNvPr id="2" name="22 Rectángulo">
            <a:extLst>
              <a:ext uri="{FF2B5EF4-FFF2-40B4-BE49-F238E27FC236}">
                <a16:creationId xmlns:a16="http://schemas.microsoft.com/office/drawing/2014/main" id="{E58BDDA6-F8E4-4DC2-D69D-E9F675F24A73}"/>
              </a:ext>
            </a:extLst>
          </p:cNvPr>
          <p:cNvSpPr/>
          <p:nvPr/>
        </p:nvSpPr>
        <p:spPr>
          <a:xfrm>
            <a:off x="6034043" y="3974285"/>
            <a:ext cx="4317972" cy="2183234"/>
          </a:xfrm>
          <a:prstGeom prst="rect">
            <a:avLst/>
          </a:prstGeom>
          <a:solidFill>
            <a:srgbClr val="00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 </a:t>
            </a:r>
            <a:r>
              <a:rPr lang="es-ES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Palonnier</a:t>
            </a:r>
            <a:r>
              <a:rPr lang="es-ES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levage</a:t>
            </a:r>
            <a:r>
              <a:rPr lang="es-ES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de pales </a:t>
            </a:r>
            <a:r>
              <a:rPr lang="es-ES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d'éoliennes</a:t>
            </a:r>
            <a:endParaRPr lang="es-ES" sz="20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sz="16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Détachable 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pour faciliter le transport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Longueur</a:t>
            </a:r>
            <a:r>
              <a:rPr lang="es-ES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totale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22 </a:t>
            </a:r>
            <a:r>
              <a:rPr lang="es-E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mètres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CMU 30 t.</a:t>
            </a:r>
          </a:p>
          <a:p>
            <a:pPr algn="ctr"/>
            <a:endParaRPr lang="es-ES" sz="1800" dirty="0"/>
          </a:p>
        </p:txBody>
      </p:sp>
      <p:cxnSp>
        <p:nvCxnSpPr>
          <p:cNvPr id="4" name="11 Conector recto">
            <a:extLst>
              <a:ext uri="{FF2B5EF4-FFF2-40B4-BE49-F238E27FC236}">
                <a16:creationId xmlns:a16="http://schemas.microsoft.com/office/drawing/2014/main" id="{A48A4E03-E42D-8556-A012-DCC769478328}"/>
              </a:ext>
            </a:extLst>
          </p:cNvPr>
          <p:cNvCxnSpPr>
            <a:cxnSpLocks/>
          </p:cNvCxnSpPr>
          <p:nvPr/>
        </p:nvCxnSpPr>
        <p:spPr>
          <a:xfrm>
            <a:off x="6450021" y="4526365"/>
            <a:ext cx="998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AA4E0213-6677-317F-A86B-BB5A860CD3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13" y="5956191"/>
            <a:ext cx="3046498" cy="402655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A4CF7C7A-9BC1-BA1B-A1B2-E55A066BD2E6}"/>
              </a:ext>
            </a:extLst>
          </p:cNvPr>
          <p:cNvSpPr/>
          <p:nvPr/>
        </p:nvSpPr>
        <p:spPr>
          <a:xfrm>
            <a:off x="5201173" y="3974285"/>
            <a:ext cx="648761" cy="713852"/>
          </a:xfrm>
          <a:prstGeom prst="rect">
            <a:avLst/>
          </a:prstGeom>
          <a:solidFill>
            <a:srgbClr val="004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dirty="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8580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69D999-581C-0732-A6F4-9D32C9A590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7"/>
          <a:stretch/>
        </p:blipFill>
        <p:spPr>
          <a:xfrm>
            <a:off x="3340608" y="1259052"/>
            <a:ext cx="4079938" cy="43398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DEAD9C1-C221-12CE-A917-99E0D2530C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259" b="1606"/>
          <a:stretch/>
        </p:blipFill>
        <p:spPr>
          <a:xfrm>
            <a:off x="1" y="1"/>
            <a:ext cx="3243072" cy="6858000"/>
          </a:xfrm>
          <a:prstGeom prst="rect">
            <a:avLst/>
          </a:prstGeom>
        </p:spPr>
      </p:pic>
      <p:sp>
        <p:nvSpPr>
          <p:cNvPr id="2" name="22 Rectángulo">
            <a:extLst>
              <a:ext uri="{FF2B5EF4-FFF2-40B4-BE49-F238E27FC236}">
                <a16:creationId xmlns:a16="http://schemas.microsoft.com/office/drawing/2014/main" id="{4A73145A-002B-EDAB-00E7-034AFB348529}"/>
              </a:ext>
            </a:extLst>
          </p:cNvPr>
          <p:cNvSpPr/>
          <p:nvPr/>
        </p:nvSpPr>
        <p:spPr>
          <a:xfrm>
            <a:off x="8397280" y="1666949"/>
            <a:ext cx="3673393" cy="3820794"/>
          </a:xfrm>
          <a:prstGeom prst="rect">
            <a:avLst/>
          </a:prstGeom>
          <a:solidFill>
            <a:srgbClr val="00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Pince à mécanisme automatique       pour tubes d'aluminium</a:t>
            </a:r>
            <a:endParaRPr lang="es-ES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s-ES" sz="16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 pince est équipée d'un mécanisme qui permet de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l'ouvrir ou de la verrouiller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en soutenant légèrement la charge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6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Ainsi, l'opérateur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évite d'être à proximité de la charge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ou de manipuler la pince. Les risques sont minimisés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CMU 1.000 kg.</a:t>
            </a:r>
            <a:endParaRPr lang="es-ES" dirty="0"/>
          </a:p>
          <a:p>
            <a:pPr algn="ctr"/>
            <a:endParaRPr lang="es-ES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A988BFA-63DB-D207-8807-10869C847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0728" y="476886"/>
            <a:ext cx="3046498" cy="402655"/>
          </a:xfrm>
          <a:prstGeom prst="rect">
            <a:avLst/>
          </a:prstGeom>
        </p:spPr>
      </p:pic>
      <p:cxnSp>
        <p:nvCxnSpPr>
          <p:cNvPr id="6" name="11 Conector recto">
            <a:extLst>
              <a:ext uri="{FF2B5EF4-FFF2-40B4-BE49-F238E27FC236}">
                <a16:creationId xmlns:a16="http://schemas.microsoft.com/office/drawing/2014/main" id="{4435E0CB-59E3-0F12-252F-E954F90221EB}"/>
              </a:ext>
            </a:extLst>
          </p:cNvPr>
          <p:cNvCxnSpPr>
            <a:cxnSpLocks/>
          </p:cNvCxnSpPr>
          <p:nvPr/>
        </p:nvCxnSpPr>
        <p:spPr>
          <a:xfrm>
            <a:off x="8615924" y="2535628"/>
            <a:ext cx="998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0DD33FE7-5F72-C1D7-C977-E2E20D17E8D4}"/>
              </a:ext>
            </a:extLst>
          </p:cNvPr>
          <p:cNvSpPr/>
          <p:nvPr/>
        </p:nvSpPr>
        <p:spPr>
          <a:xfrm>
            <a:off x="7575155" y="1666949"/>
            <a:ext cx="667516" cy="713852"/>
          </a:xfrm>
          <a:prstGeom prst="rect">
            <a:avLst/>
          </a:prstGeom>
          <a:solidFill>
            <a:srgbClr val="004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dirty="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2080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8D275FD-72D5-9835-0281-A7F1CB97A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8" r="15165"/>
          <a:stretch/>
        </p:blipFill>
        <p:spPr>
          <a:xfrm>
            <a:off x="8985737" y="0"/>
            <a:ext cx="3194071" cy="53941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6781E20-E65F-D268-C84C-DCA90FD5C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24" r="14367"/>
          <a:stretch/>
        </p:blipFill>
        <p:spPr>
          <a:xfrm>
            <a:off x="12193" y="0"/>
            <a:ext cx="3279648" cy="5790973"/>
          </a:xfrm>
          <a:prstGeom prst="rect">
            <a:avLst/>
          </a:prstGeom>
        </p:spPr>
      </p:pic>
      <p:sp>
        <p:nvSpPr>
          <p:cNvPr id="2" name="22 Rectángulo">
            <a:extLst>
              <a:ext uri="{FF2B5EF4-FFF2-40B4-BE49-F238E27FC236}">
                <a16:creationId xmlns:a16="http://schemas.microsoft.com/office/drawing/2014/main" id="{35FCB622-4FFC-653E-9BEF-A6A265B800D9}"/>
              </a:ext>
            </a:extLst>
          </p:cNvPr>
          <p:cNvSpPr/>
          <p:nvPr/>
        </p:nvSpPr>
        <p:spPr>
          <a:xfrm>
            <a:off x="4180026" y="1512700"/>
            <a:ext cx="4539277" cy="3148441"/>
          </a:xfrm>
          <a:prstGeom prst="rect">
            <a:avLst/>
          </a:prstGeom>
          <a:solidFill>
            <a:srgbClr val="00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  <a:p>
            <a:pPr algn="ctr"/>
            <a:endParaRPr lang="es-ES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fr-FR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Crochet en C quai pour </a:t>
            </a:r>
            <a:r>
              <a:rPr lang="es-ES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chargement</a:t>
            </a:r>
            <a:r>
              <a:rPr lang="es-ES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des </a:t>
            </a:r>
            <a:r>
              <a:rPr lang="es-ES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navires</a:t>
            </a:r>
            <a:endParaRPr lang="es-ES" sz="20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endParaRPr lang="es-ES" sz="20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L'équilibrage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du crochet est assuré par les ressorts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Sans contrepoids, il est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plus léger et économise l'acier 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du contrepoids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Facilite le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chargement en douceur malgré 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 mouvement vertical du navire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CMU 32 t.</a:t>
            </a:r>
          </a:p>
          <a:p>
            <a:pPr algn="ctr"/>
            <a:endParaRPr lang="es-ES" dirty="0"/>
          </a:p>
          <a:p>
            <a:pPr algn="ctr"/>
            <a:endParaRPr lang="es-ES" sz="1800" dirty="0"/>
          </a:p>
        </p:txBody>
      </p:sp>
      <p:cxnSp>
        <p:nvCxnSpPr>
          <p:cNvPr id="3" name="11 Conector recto">
            <a:extLst>
              <a:ext uri="{FF2B5EF4-FFF2-40B4-BE49-F238E27FC236}">
                <a16:creationId xmlns:a16="http://schemas.microsoft.com/office/drawing/2014/main" id="{FA843912-99E5-3BD3-ABFC-77044BDEC939}"/>
              </a:ext>
            </a:extLst>
          </p:cNvPr>
          <p:cNvCxnSpPr>
            <a:cxnSpLocks/>
          </p:cNvCxnSpPr>
          <p:nvPr/>
        </p:nvCxnSpPr>
        <p:spPr>
          <a:xfrm>
            <a:off x="4443513" y="2327135"/>
            <a:ext cx="998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17EE73F6-5F99-9174-AEA7-25437E1C97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98" y="6014102"/>
            <a:ext cx="3046498" cy="40265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427A32ED-66AF-6D20-8E22-D9034BA65F3B}"/>
              </a:ext>
            </a:extLst>
          </p:cNvPr>
          <p:cNvSpPr/>
          <p:nvPr/>
        </p:nvSpPr>
        <p:spPr>
          <a:xfrm>
            <a:off x="3350779" y="1512700"/>
            <a:ext cx="667516" cy="713852"/>
          </a:xfrm>
          <a:prstGeom prst="rect">
            <a:avLst/>
          </a:prstGeom>
          <a:solidFill>
            <a:srgbClr val="004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dirty="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385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interior, tabla, hecho de madera, sucio&#10;&#10;Descripción generada automáticamente">
            <a:extLst>
              <a:ext uri="{FF2B5EF4-FFF2-40B4-BE49-F238E27FC236}">
                <a16:creationId xmlns:a16="http://schemas.microsoft.com/office/drawing/2014/main" id="{B59889FD-6534-E7C5-F741-00F34DBD2A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" b="2618"/>
          <a:stretch/>
        </p:blipFill>
        <p:spPr>
          <a:xfrm>
            <a:off x="5210472" y="3078760"/>
            <a:ext cx="6914416" cy="363626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BB96FA3-F426-E573-9407-A34838F98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05" y="142974"/>
            <a:ext cx="7689272" cy="2861684"/>
          </a:xfrm>
          <a:prstGeom prst="rect">
            <a:avLst/>
          </a:prstGeom>
        </p:spPr>
      </p:pic>
      <p:sp>
        <p:nvSpPr>
          <p:cNvPr id="4" name="22 Rectángulo">
            <a:extLst>
              <a:ext uri="{FF2B5EF4-FFF2-40B4-BE49-F238E27FC236}">
                <a16:creationId xmlns:a16="http://schemas.microsoft.com/office/drawing/2014/main" id="{E8C57560-F967-0ACA-0B75-546D17752230}"/>
              </a:ext>
            </a:extLst>
          </p:cNvPr>
          <p:cNvSpPr/>
          <p:nvPr/>
        </p:nvSpPr>
        <p:spPr>
          <a:xfrm>
            <a:off x="1243584" y="3078760"/>
            <a:ext cx="3840146" cy="3636265"/>
          </a:xfrm>
          <a:prstGeom prst="rect">
            <a:avLst/>
          </a:prstGeom>
          <a:solidFill>
            <a:srgbClr val="00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/>
          </a:p>
          <a:p>
            <a:pPr algn="ctr"/>
            <a:r>
              <a:rPr lang="es-ES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Palonnier</a:t>
            </a:r>
            <a:r>
              <a:rPr lang="es-ES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de </a:t>
            </a:r>
            <a:r>
              <a:rPr lang="es-ES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hauteur</a:t>
            </a:r>
            <a:r>
              <a:rPr lang="es-ES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et </a:t>
            </a:r>
            <a:r>
              <a:rPr lang="es-ES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dimensions</a:t>
            </a:r>
            <a:r>
              <a:rPr lang="es-ES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s-ES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réduites</a:t>
            </a:r>
            <a:endParaRPr lang="es-ES" sz="2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ctr"/>
            <a:endParaRPr lang="es-ES" sz="20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Les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ajustements continus 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sont contrôlés au moyen de leviers de serrage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Sa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petite taille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lui permet d'accéder facilement aux zones de travail où l'espace disponible est limité.</a:t>
            </a:r>
            <a:endParaRPr lang="es-ES" sz="16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CMU 400 kg.</a:t>
            </a:r>
          </a:p>
          <a:p>
            <a:pPr algn="ctr"/>
            <a:endParaRPr lang="es-ES" sz="1800" dirty="0"/>
          </a:p>
          <a:p>
            <a:pPr algn="ctr"/>
            <a:endParaRPr lang="es-ES" sz="1800" dirty="0"/>
          </a:p>
        </p:txBody>
      </p:sp>
      <p:cxnSp>
        <p:nvCxnSpPr>
          <p:cNvPr id="9" name="11 Conector recto">
            <a:extLst>
              <a:ext uri="{FF2B5EF4-FFF2-40B4-BE49-F238E27FC236}">
                <a16:creationId xmlns:a16="http://schemas.microsoft.com/office/drawing/2014/main" id="{A84831AF-F872-B01B-0733-58ABD0348C45}"/>
              </a:ext>
            </a:extLst>
          </p:cNvPr>
          <p:cNvCxnSpPr>
            <a:cxnSpLocks/>
          </p:cNvCxnSpPr>
          <p:nvPr/>
        </p:nvCxnSpPr>
        <p:spPr>
          <a:xfrm>
            <a:off x="2628391" y="4153511"/>
            <a:ext cx="998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CC00873B-B10B-D3CD-D802-C09A8758A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4424" y="525654"/>
            <a:ext cx="3046498" cy="40265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E60A6E9-8FD6-03D1-663D-10869463383F}"/>
              </a:ext>
            </a:extLst>
          </p:cNvPr>
          <p:cNvSpPr/>
          <p:nvPr/>
        </p:nvSpPr>
        <p:spPr>
          <a:xfrm>
            <a:off x="465833" y="3072074"/>
            <a:ext cx="667516" cy="713852"/>
          </a:xfrm>
          <a:prstGeom prst="rect">
            <a:avLst/>
          </a:prstGeom>
          <a:solidFill>
            <a:srgbClr val="004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dirty="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423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4967840-5005-B8BD-4968-CA8659F5A7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7" t="6526" b="7187"/>
          <a:stretch/>
        </p:blipFill>
        <p:spPr>
          <a:xfrm>
            <a:off x="4486655" y="80841"/>
            <a:ext cx="7562731" cy="32165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E31340-94C2-5753-607A-AA347DA41C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570" b="5541"/>
          <a:stretch/>
        </p:blipFill>
        <p:spPr>
          <a:xfrm>
            <a:off x="5245916" y="3304311"/>
            <a:ext cx="6803471" cy="3289436"/>
          </a:xfrm>
          <a:prstGeom prst="rect">
            <a:avLst/>
          </a:prstGeom>
        </p:spPr>
      </p:pic>
      <p:sp>
        <p:nvSpPr>
          <p:cNvPr id="2" name="22 Rectángulo">
            <a:extLst>
              <a:ext uri="{FF2B5EF4-FFF2-40B4-BE49-F238E27FC236}">
                <a16:creationId xmlns:a16="http://schemas.microsoft.com/office/drawing/2014/main" id="{04537C68-CDEE-93CE-F34C-EAD458880586}"/>
              </a:ext>
            </a:extLst>
          </p:cNvPr>
          <p:cNvSpPr/>
          <p:nvPr/>
        </p:nvSpPr>
        <p:spPr>
          <a:xfrm>
            <a:off x="1095328" y="1020691"/>
            <a:ext cx="3409823" cy="3456264"/>
          </a:xfrm>
          <a:prstGeom prst="rect">
            <a:avLst/>
          </a:prstGeom>
          <a:solidFill>
            <a:srgbClr val="00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Banc d'essai de charge à anneaux de levage</a:t>
            </a:r>
          </a:p>
          <a:p>
            <a:pPr algn="ctr"/>
            <a:endParaRPr lang="es-ES" sz="2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 banc d'essai est conçu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pour une orientation facile et sûre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du boulon à œil. L'adaptation aux différentes positions de test est optimale.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Hydraulique 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pour fournir la force nécessaire à l'essai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CMU 150 t.</a:t>
            </a:r>
          </a:p>
          <a:p>
            <a:pPr algn="ctr"/>
            <a:endParaRPr lang="es-ES" sz="1800" dirty="0"/>
          </a:p>
        </p:txBody>
      </p:sp>
      <p:cxnSp>
        <p:nvCxnSpPr>
          <p:cNvPr id="13" name="11 Conector recto">
            <a:extLst>
              <a:ext uri="{FF2B5EF4-FFF2-40B4-BE49-F238E27FC236}">
                <a16:creationId xmlns:a16="http://schemas.microsoft.com/office/drawing/2014/main" id="{37B08C70-D86C-A5A0-EC87-63ADC262A68E}"/>
              </a:ext>
            </a:extLst>
          </p:cNvPr>
          <p:cNvCxnSpPr>
            <a:cxnSpLocks/>
          </p:cNvCxnSpPr>
          <p:nvPr/>
        </p:nvCxnSpPr>
        <p:spPr>
          <a:xfrm>
            <a:off x="1401535" y="1887339"/>
            <a:ext cx="998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C3452F8-36A5-0E38-7A0A-0F1C086C9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89" y="5837309"/>
            <a:ext cx="3046498" cy="402655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CC3C6E8B-8DE2-17D9-3790-6F1BCE43B256}"/>
              </a:ext>
            </a:extLst>
          </p:cNvPr>
          <p:cNvSpPr/>
          <p:nvPr/>
        </p:nvSpPr>
        <p:spPr>
          <a:xfrm>
            <a:off x="267199" y="1020691"/>
            <a:ext cx="667516" cy="713852"/>
          </a:xfrm>
          <a:prstGeom prst="rect">
            <a:avLst/>
          </a:prstGeom>
          <a:solidFill>
            <a:srgbClr val="004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dirty="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6200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5D5A905-668E-31F3-90AA-E51A8194FD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1" r="2330" b="6113"/>
          <a:stretch/>
        </p:blipFill>
        <p:spPr>
          <a:xfrm>
            <a:off x="0" y="781440"/>
            <a:ext cx="6669025" cy="5784819"/>
          </a:xfrm>
          <a:prstGeom prst="rect">
            <a:avLst/>
          </a:prstGeom>
        </p:spPr>
      </p:pic>
      <p:sp>
        <p:nvSpPr>
          <p:cNvPr id="2" name="22 Rectángulo">
            <a:extLst>
              <a:ext uri="{FF2B5EF4-FFF2-40B4-BE49-F238E27FC236}">
                <a16:creationId xmlns:a16="http://schemas.microsoft.com/office/drawing/2014/main" id="{ABA3DF7C-3DDB-6E41-8833-4A0E691D34FA}"/>
              </a:ext>
            </a:extLst>
          </p:cNvPr>
          <p:cNvSpPr/>
          <p:nvPr/>
        </p:nvSpPr>
        <p:spPr>
          <a:xfrm>
            <a:off x="7673317" y="1174459"/>
            <a:ext cx="4380430" cy="5282072"/>
          </a:xfrm>
          <a:prstGeom prst="rect">
            <a:avLst/>
          </a:prstGeom>
          <a:solidFill>
            <a:srgbClr val="00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/>
          </a:p>
          <a:p>
            <a:r>
              <a:rPr lang="es-ES" sz="2000" b="1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Palonnier</a:t>
            </a:r>
            <a:r>
              <a:rPr lang="es-ES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fr-FR" sz="20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levage pour moteur avec points de levage situés dans la position du montage moteur</a:t>
            </a:r>
            <a:endParaRPr lang="es-ES" sz="2000" b="1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endParaRPr lang="es-ES" sz="20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Cet équipement dispose de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11 points de levage 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pour les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différents composants du moteur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 palonnier est doté d'un réglage longitudinal et d'un réglage transversal permettant de le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positionner au-dessus du centre de gravité 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 la charge.</a:t>
            </a:r>
            <a:endParaRPr lang="es-ES" sz="16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Il est équipé d'un contrepoids réglable pour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équilibrer le culbuteur en roue libre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L'un des points de levage comprend un câble à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insérer dans une zone étroite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CMU 3.500 kg.</a:t>
            </a:r>
          </a:p>
          <a:p>
            <a:pPr algn="ctr"/>
            <a:endParaRPr lang="es-ES" sz="1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89C8D4-5B05-C068-93A9-8688D42CE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3192" y="364026"/>
            <a:ext cx="3046498" cy="402655"/>
          </a:xfrm>
          <a:prstGeom prst="rect">
            <a:avLst/>
          </a:prstGeom>
        </p:spPr>
      </p:pic>
      <p:cxnSp>
        <p:nvCxnSpPr>
          <p:cNvPr id="5" name="11 Conector recto">
            <a:extLst>
              <a:ext uri="{FF2B5EF4-FFF2-40B4-BE49-F238E27FC236}">
                <a16:creationId xmlns:a16="http://schemas.microsoft.com/office/drawing/2014/main" id="{ECCFBE8A-EA0D-7DA2-21DA-E9988D80C8F0}"/>
              </a:ext>
            </a:extLst>
          </p:cNvPr>
          <p:cNvCxnSpPr>
            <a:cxnSpLocks/>
          </p:cNvCxnSpPr>
          <p:nvPr/>
        </p:nvCxnSpPr>
        <p:spPr>
          <a:xfrm>
            <a:off x="7916856" y="2720363"/>
            <a:ext cx="998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>
            <a:extLst>
              <a:ext uri="{FF2B5EF4-FFF2-40B4-BE49-F238E27FC236}">
                <a16:creationId xmlns:a16="http://schemas.microsoft.com/office/drawing/2014/main" id="{9E4A536E-2B88-08BB-59E9-848324E51FA4}"/>
              </a:ext>
            </a:extLst>
          </p:cNvPr>
          <p:cNvSpPr/>
          <p:nvPr/>
        </p:nvSpPr>
        <p:spPr>
          <a:xfrm>
            <a:off x="6837413" y="1174459"/>
            <a:ext cx="667516" cy="713852"/>
          </a:xfrm>
          <a:prstGeom prst="rect">
            <a:avLst/>
          </a:prstGeom>
          <a:solidFill>
            <a:srgbClr val="004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dirty="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0001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0585880-E567-066A-C9D0-3085BB5BD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652" y="3864076"/>
            <a:ext cx="7231699" cy="270068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F3F2AA9-C38F-A30B-6636-2DC129F7E3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7" r="1"/>
          <a:stretch/>
        </p:blipFill>
        <p:spPr>
          <a:xfrm>
            <a:off x="5026445" y="879154"/>
            <a:ext cx="7058906" cy="2700689"/>
          </a:xfrm>
          <a:prstGeom prst="rect">
            <a:avLst/>
          </a:prstGeom>
        </p:spPr>
      </p:pic>
      <p:sp>
        <p:nvSpPr>
          <p:cNvPr id="2" name="22 Rectángulo">
            <a:extLst>
              <a:ext uri="{FF2B5EF4-FFF2-40B4-BE49-F238E27FC236}">
                <a16:creationId xmlns:a16="http://schemas.microsoft.com/office/drawing/2014/main" id="{1E193346-445B-6981-4081-693A02D1746A}"/>
              </a:ext>
            </a:extLst>
          </p:cNvPr>
          <p:cNvSpPr/>
          <p:nvPr/>
        </p:nvSpPr>
        <p:spPr>
          <a:xfrm>
            <a:off x="804934" y="737037"/>
            <a:ext cx="4258087" cy="6035040"/>
          </a:xfrm>
          <a:prstGeom prst="rect">
            <a:avLst/>
          </a:prstGeom>
          <a:solidFill>
            <a:srgbClr val="003C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b="1" dirty="0"/>
          </a:p>
          <a:p>
            <a:pPr algn="ctr"/>
            <a:endParaRPr lang="es-ES" sz="2000" b="1" dirty="0"/>
          </a:p>
          <a:p>
            <a:pPr algn="ctr"/>
            <a:r>
              <a:rPr lang="es-ES" sz="2000" b="1" dirty="0" err="1"/>
              <a:t>Palonnier</a:t>
            </a:r>
            <a:r>
              <a:rPr lang="es-ES" sz="2000" b="1" dirty="0"/>
              <a:t> </a:t>
            </a:r>
            <a:r>
              <a:rPr lang="es-ES" sz="2000" b="1" dirty="0" err="1"/>
              <a:t>moteur</a:t>
            </a:r>
            <a:r>
              <a:rPr lang="es-ES" sz="2000" b="1" dirty="0"/>
              <a:t> </a:t>
            </a:r>
            <a:r>
              <a:rPr lang="es-ES" sz="2000" b="1" dirty="0" err="1"/>
              <a:t>d'aviation</a:t>
            </a:r>
            <a:endParaRPr lang="es-ES" sz="2000" b="1" dirty="0"/>
          </a:p>
          <a:p>
            <a:pPr algn="ctr"/>
            <a:endParaRPr lang="es-E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 err="1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Palonnier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avec crochets en C repliables pour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faciliter le déplacement et le rangement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ainsi que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pour éviter les collisions 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avec les pièces du moteur pendant le levage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L'équipement ne dispose pas de contrepoids pour l'équilibrage à vide, il nécessite donc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deux oreilles de levage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une pour le levage en charge et une pour le levage à vide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 </a:t>
            </a:r>
          </a:p>
          <a:p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Pour passer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d'un crochet à l'autre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, le palonnier peut être soutenue sur la charge par les crochets en C repliables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Les élingues intermédiaires sont équipés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d'un réglage vertical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pour le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chargement de l'équipement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L'oreille de levage est finement ajustée au moyen de boulons pour un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positionnement exact 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sur le </a:t>
            </a:r>
            <a:r>
              <a:rPr lang="fr-FR" sz="1600" b="1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centre de gravité </a:t>
            </a:r>
            <a:r>
              <a:rPr lang="fr-FR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 la charge</a:t>
            </a: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.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es-ES" sz="800" dirty="0"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" sz="1600" dirty="0"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CMU 1.700 kg.</a:t>
            </a:r>
          </a:p>
          <a:p>
            <a:pPr algn="ctr"/>
            <a:endParaRPr lang="es-ES" sz="1800" dirty="0"/>
          </a:p>
          <a:p>
            <a:pPr algn="ctr"/>
            <a:endParaRPr lang="es-ES" sz="1800" dirty="0"/>
          </a:p>
        </p:txBody>
      </p:sp>
      <p:cxnSp>
        <p:nvCxnSpPr>
          <p:cNvPr id="4" name="11 Conector recto">
            <a:extLst>
              <a:ext uri="{FF2B5EF4-FFF2-40B4-BE49-F238E27FC236}">
                <a16:creationId xmlns:a16="http://schemas.microsoft.com/office/drawing/2014/main" id="{237AE9BF-B37A-15D8-EAD3-EB1A7DBBE8F6}"/>
              </a:ext>
            </a:extLst>
          </p:cNvPr>
          <p:cNvCxnSpPr>
            <a:cxnSpLocks/>
          </p:cNvCxnSpPr>
          <p:nvPr/>
        </p:nvCxnSpPr>
        <p:spPr>
          <a:xfrm>
            <a:off x="9212825" y="594920"/>
            <a:ext cx="998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1 Conector recto">
            <a:extLst>
              <a:ext uri="{FF2B5EF4-FFF2-40B4-BE49-F238E27FC236}">
                <a16:creationId xmlns:a16="http://schemas.microsoft.com/office/drawing/2014/main" id="{1399F58C-A906-27E0-0DE0-4B845368BCBF}"/>
              </a:ext>
            </a:extLst>
          </p:cNvPr>
          <p:cNvCxnSpPr>
            <a:cxnSpLocks/>
          </p:cNvCxnSpPr>
          <p:nvPr/>
        </p:nvCxnSpPr>
        <p:spPr>
          <a:xfrm>
            <a:off x="2041469" y="507525"/>
            <a:ext cx="998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>
            <a:extLst>
              <a:ext uri="{FF2B5EF4-FFF2-40B4-BE49-F238E27FC236}">
                <a16:creationId xmlns:a16="http://schemas.microsoft.com/office/drawing/2014/main" id="{1ED17D03-E40E-6305-8B6D-C209397E0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866" y="334382"/>
            <a:ext cx="3046498" cy="40265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2CC3CE34-CD2F-FDC1-D91E-2BBB5ACD624E}"/>
              </a:ext>
            </a:extLst>
          </p:cNvPr>
          <p:cNvSpPr/>
          <p:nvPr/>
        </p:nvSpPr>
        <p:spPr>
          <a:xfrm>
            <a:off x="48768" y="737037"/>
            <a:ext cx="667516" cy="713852"/>
          </a:xfrm>
          <a:prstGeom prst="rect">
            <a:avLst/>
          </a:prstGeom>
          <a:solidFill>
            <a:srgbClr val="004B7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4400" dirty="0">
                <a:solidFill>
                  <a:schemeClr val="bg1"/>
                </a:solidFill>
                <a:latin typeface="Arial Black" panose="020B0A04020102020204" pitchFamily="34" charset="0"/>
                <a:ea typeface="Roboto" panose="02000000000000000000" pitchFamily="2" charset="0"/>
              </a:rPr>
              <a:t>8</a:t>
            </a:r>
          </a:p>
        </p:txBody>
      </p:sp>
      <p:cxnSp>
        <p:nvCxnSpPr>
          <p:cNvPr id="6" name="11 Conector recto">
            <a:extLst>
              <a:ext uri="{FF2B5EF4-FFF2-40B4-BE49-F238E27FC236}">
                <a16:creationId xmlns:a16="http://schemas.microsoft.com/office/drawing/2014/main" id="{E91BBCA6-B75A-984F-59FB-EB8BDBF852B8}"/>
              </a:ext>
            </a:extLst>
          </p:cNvPr>
          <p:cNvCxnSpPr>
            <a:cxnSpLocks/>
          </p:cNvCxnSpPr>
          <p:nvPr/>
        </p:nvCxnSpPr>
        <p:spPr>
          <a:xfrm>
            <a:off x="1707249" y="1273206"/>
            <a:ext cx="99829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283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699</Words>
  <Application>Microsoft Office PowerPoint</Application>
  <PresentationFormat>Panorámica</PresentationFormat>
  <Paragraphs>118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Arial Narrow</vt:lpstr>
      <vt:lpstr>Calibri</vt:lpstr>
      <vt:lpstr>Calibri Light</vt:lpstr>
      <vt:lpstr>Roboto</vt:lpstr>
      <vt:lpstr>Roboto Condensed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miguel Lopez</dc:creator>
  <cp:lastModifiedBy>Clara Grijalbo</cp:lastModifiedBy>
  <cp:revision>112</cp:revision>
  <dcterms:created xsi:type="dcterms:W3CDTF">2022-09-15T10:36:17Z</dcterms:created>
  <dcterms:modified xsi:type="dcterms:W3CDTF">2023-03-01T14:16:45Z</dcterms:modified>
</cp:coreProperties>
</file>